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Miriam Libre"/>
      <p:regular r:id="rId22"/>
      <p:bold r:id="rId23"/>
    </p:embeddedFont>
    <p:embeddedFont>
      <p:font typeface="Roboto"/>
      <p:regular r:id="rId24"/>
      <p:bold r:id="rId25"/>
      <p:italic r:id="rId26"/>
      <p:boldItalic r:id="rId27"/>
    </p:embeddedFont>
    <p:embeddedFont>
      <p:font typeface="Work Sans"/>
      <p:regular r:id="rId28"/>
      <p:bold r:id="rId29"/>
    </p:embeddedFont>
    <p:embeddedFont>
      <p:font typeface="Barlow Light"/>
      <p:regular r:id="rId30"/>
      <p:bold r:id="rId31"/>
      <p:italic r:id="rId32"/>
      <p:boldItalic r:id="rId33"/>
    </p:embeddedFont>
    <p:embeddedFont>
      <p:font typeface="Barlow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MiriamLibre-regular.fntdata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font" Target="fonts/MiriamLibre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WorkSans-regular.fnt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Light-bold.fntdata"/><Relationship Id="rId30" Type="http://schemas.openxmlformats.org/officeDocument/2006/relationships/font" Target="fonts/BarlowLight-regular.fntdata"/><Relationship Id="rId11" Type="http://schemas.openxmlformats.org/officeDocument/2006/relationships/slide" Target="slides/slide7.xml"/><Relationship Id="rId33" Type="http://schemas.openxmlformats.org/officeDocument/2006/relationships/font" Target="fonts/BarlowLight-boldItalic.fntdata"/><Relationship Id="rId10" Type="http://schemas.openxmlformats.org/officeDocument/2006/relationships/slide" Target="slides/slide6.xml"/><Relationship Id="rId32" Type="http://schemas.openxmlformats.org/officeDocument/2006/relationships/font" Target="fonts/BarlowLight-italic.fntdata"/><Relationship Id="rId13" Type="http://schemas.openxmlformats.org/officeDocument/2006/relationships/slide" Target="slides/slide9.xml"/><Relationship Id="rId35" Type="http://schemas.openxmlformats.org/officeDocument/2006/relationships/font" Target="fonts/Barlow-bold.fntdata"/><Relationship Id="rId12" Type="http://schemas.openxmlformats.org/officeDocument/2006/relationships/slide" Target="slides/slide8.xml"/><Relationship Id="rId34" Type="http://schemas.openxmlformats.org/officeDocument/2006/relationships/font" Target="fonts/Barlow-regular.fntdata"/><Relationship Id="rId15" Type="http://schemas.openxmlformats.org/officeDocument/2006/relationships/slide" Target="slides/slide11.xml"/><Relationship Id="rId37" Type="http://schemas.openxmlformats.org/officeDocument/2006/relationships/font" Target="fonts/Barlow-boldItalic.fntdata"/><Relationship Id="rId14" Type="http://schemas.openxmlformats.org/officeDocument/2006/relationships/slide" Target="slides/slide10.xml"/><Relationship Id="rId36" Type="http://schemas.openxmlformats.org/officeDocument/2006/relationships/font" Target="fonts/Barlow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jp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41e182d10c_0_9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41e182d10c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f3c124d78_2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f3c124d78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f3c124d78_2_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f3c124d78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f3c124d78_2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f3c124d78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f3c124d78_2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f3c124d78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f3c124d78_2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f3c124d78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third">
  <p:cSld name="BLANK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_1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2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0" name="Google Shape;50;p3"/>
          <p:cNvSpPr txBox="1"/>
          <p:nvPr>
            <p:ph idx="1" type="subTitle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1000" lvl="0" marL="45720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indent="-3810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indent="-3810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indent="-3810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b="1" sz="7200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rect b="b" l="l" r="r" t="t"/>
              <a:pathLst>
                <a:path extrusionOk="0" h="120000" w="12000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rect b="b" l="l" r="r" t="t"/>
              <a:pathLst>
                <a:path extrusionOk="0" h="120000" w="12000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rect b="b" l="l" r="r" t="t"/>
              <a:pathLst>
                <a:path extrusionOk="0" h="120000" w="12000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rect b="b" l="l" r="r" t="t"/>
              <a:pathLst>
                <a:path extrusionOk="0" h="120000" w="12000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rect b="b" l="l" r="r" t="t"/>
              <a:pathLst>
                <a:path extrusionOk="0" h="120000" w="12000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rect b="b" l="l" r="r" t="t"/>
              <a:pathLst>
                <a:path extrusionOk="0" h="120000" w="12000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rect b="b" l="l" r="r" t="t"/>
              <a:pathLst>
                <a:path extrusionOk="0" h="120000" w="12000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rect b="b" l="l" r="r" t="t"/>
              <a:pathLst>
                <a:path extrusionOk="0" h="120000" w="12000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rect b="b" l="l" r="r" t="t"/>
              <a:pathLst>
                <a:path extrusionOk="0" h="120000" w="12000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rect b="b" l="l" r="r" t="t"/>
              <a:pathLst>
                <a:path extrusionOk="0" h="120000" w="12000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rect b="b" l="l" r="r" t="t"/>
              <a:pathLst>
                <a:path extrusionOk="0" h="120000" w="12000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5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rect b="b" l="l" r="r" t="t"/>
              <a:pathLst>
                <a:path extrusionOk="0" h="120000" w="12000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5" name="Google Shape;115;p6"/>
          <p:cNvSpPr txBox="1"/>
          <p:nvPr>
            <p:ph idx="1" type="body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6" name="Google Shape;116;p6"/>
          <p:cNvSpPr txBox="1"/>
          <p:nvPr>
            <p:ph idx="2" type="body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17" name="Google Shape;117;p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rect b="b" l="l" r="r" t="t"/>
              <a:pathLst>
                <a:path extrusionOk="0" h="120000" w="12000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rect b="b" l="l" r="r" t="t"/>
              <a:pathLst>
                <a:path extrusionOk="0" h="120000" w="12000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rect b="b" l="l" r="r" t="t"/>
              <a:pathLst>
                <a:path extrusionOk="0" h="120000" w="12000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rect b="b" l="l" r="r" t="t"/>
              <a:pathLst>
                <a:path extrusionOk="0" h="120000" w="12000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rect b="b" l="l" r="r" t="t"/>
              <a:pathLst>
                <a:path extrusionOk="0" h="120000" w="12000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" name="Google Shape;146;p7"/>
          <p:cNvSpPr txBox="1"/>
          <p:nvPr>
            <p:ph idx="1" type="body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7"/>
          <p:cNvSpPr txBox="1"/>
          <p:nvPr>
            <p:ph idx="2" type="body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8" name="Google Shape;148;p7"/>
          <p:cNvSpPr txBox="1"/>
          <p:nvPr>
            <p:ph idx="3" type="body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rect b="b" l="l" r="r" t="t"/>
              <a:pathLst>
                <a:path extrusionOk="0" h="120000" w="12000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rect b="b" l="l" r="r" t="t"/>
              <a:pathLst>
                <a:path extrusionOk="0" h="120000" w="12000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rect b="b" l="l" r="r" t="t"/>
              <a:pathLst>
                <a:path extrusionOk="0" h="120000" w="12000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rect b="b" l="l" r="r" t="t"/>
              <a:pathLst>
                <a:path extrusionOk="0" h="120000" w="12000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 txBox="1"/>
          <p:nvPr>
            <p:ph idx="1" type="body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223" name="Google Shape;223;p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half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0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A5B0FE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▹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￭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⬝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BSbusters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2"/>
          <p:cNvSpPr txBox="1"/>
          <p:nvPr>
            <p:ph idx="4294967295" type="title"/>
          </p:nvPr>
        </p:nvSpPr>
        <p:spPr>
          <a:xfrm>
            <a:off x="457200" y="1729975"/>
            <a:ext cx="35379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Confirmation bias</a:t>
            </a:r>
            <a:endParaRPr/>
          </a:p>
        </p:txBody>
      </p:sp>
      <p:sp>
        <p:nvSpPr>
          <p:cNvPr id="298" name="Google Shape;298;p22"/>
          <p:cNvSpPr txBox="1"/>
          <p:nvPr>
            <p:ph idx="4294967295" type="body"/>
          </p:nvPr>
        </p:nvSpPr>
        <p:spPr>
          <a:xfrm>
            <a:off x="457200" y="2800350"/>
            <a:ext cx="3537900" cy="18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  <a:latin typeface="Barlow"/>
                <a:ea typeface="Barlow"/>
                <a:cs typeface="Barlow"/>
                <a:sym typeface="Barlow"/>
              </a:rPr>
              <a:t>Confirmation bias is the tendency to search for, interpret, favor, and recall information in a way that confirms one's preexisting beliefs or hypotheses</a:t>
            </a:r>
            <a:endParaRPr sz="1800"/>
          </a:p>
        </p:txBody>
      </p:sp>
      <p:sp>
        <p:nvSpPr>
          <p:cNvPr id="299" name="Google Shape;299;p22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0" name="Google Shape;3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9675" y="873298"/>
            <a:ext cx="3216836" cy="32168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3"/>
          <p:cNvSpPr txBox="1"/>
          <p:nvPr>
            <p:ph idx="4294967295" type="title"/>
          </p:nvPr>
        </p:nvSpPr>
        <p:spPr>
          <a:xfrm>
            <a:off x="457200" y="1729975"/>
            <a:ext cx="35379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</a:rPr>
              <a:t>A news story can be shared by millions of readers</a:t>
            </a:r>
            <a:endParaRPr>
              <a:solidFill>
                <a:srgbClr val="F1C232"/>
              </a:solidFill>
            </a:endParaRPr>
          </a:p>
        </p:txBody>
      </p:sp>
      <p:sp>
        <p:nvSpPr>
          <p:cNvPr id="306" name="Google Shape;306;p23"/>
          <p:cNvSpPr txBox="1"/>
          <p:nvPr>
            <p:ph idx="4294967295" type="body"/>
          </p:nvPr>
        </p:nvSpPr>
        <p:spPr>
          <a:xfrm>
            <a:off x="457200" y="2800350"/>
            <a:ext cx="3537900" cy="18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 complex idea can be conveyed with just a single still image, namely making it possible to absorb large amounts of data quickly.</a:t>
            </a:r>
            <a:endParaRPr sz="1800"/>
          </a:p>
        </p:txBody>
      </p:sp>
      <p:sp>
        <p:nvSpPr>
          <p:cNvPr id="307" name="Google Shape;307;p23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Google Shape;3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900" y="774925"/>
            <a:ext cx="4001225" cy="400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/>
          <p:cNvSpPr txBox="1"/>
          <p:nvPr>
            <p:ph type="ctrTitle"/>
          </p:nvPr>
        </p:nvSpPr>
        <p:spPr>
          <a:xfrm>
            <a:off x="2626350" y="17357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314" name="Google Shape;314;p24"/>
          <p:cNvSpPr txBox="1"/>
          <p:nvPr>
            <p:ph idx="1" type="subTitle"/>
          </p:nvPr>
        </p:nvSpPr>
        <p:spPr>
          <a:xfrm>
            <a:off x="2397750" y="2763850"/>
            <a:ext cx="4447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platform where users can view bias in articles they’re reading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5"/>
          <p:cNvSpPr txBox="1"/>
          <p:nvPr>
            <p:ph idx="4294967295" type="ctrTitle"/>
          </p:nvPr>
        </p:nvSpPr>
        <p:spPr>
          <a:xfrm>
            <a:off x="454550" y="1583350"/>
            <a:ext cx="2229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D966"/>
                </a:solidFill>
              </a:rPr>
              <a:t>NEWS</a:t>
            </a:r>
            <a:r>
              <a:rPr lang="en" sz="9600">
                <a:solidFill>
                  <a:srgbClr val="FFD966"/>
                </a:solidFill>
              </a:rPr>
              <a:t> </a:t>
            </a:r>
            <a:r>
              <a:rPr lang="en" sz="3600">
                <a:solidFill>
                  <a:srgbClr val="FFD966"/>
                </a:solidFill>
              </a:rPr>
              <a:t>.ai</a:t>
            </a:r>
            <a:endParaRPr sz="3600">
              <a:solidFill>
                <a:srgbClr val="FFD966"/>
              </a:solidFill>
            </a:endParaRPr>
          </a:p>
        </p:txBody>
      </p:sp>
      <p:sp>
        <p:nvSpPr>
          <p:cNvPr id="320" name="Google Shape;320;p25"/>
          <p:cNvSpPr txBox="1"/>
          <p:nvPr>
            <p:ph idx="4294967295" type="subTitle"/>
          </p:nvPr>
        </p:nvSpPr>
        <p:spPr>
          <a:xfrm>
            <a:off x="454550" y="2725750"/>
            <a:ext cx="2229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Innovative new tool that allows users to quickly and easily view political bias behind a news story.</a:t>
            </a:r>
            <a:endParaRPr sz="1800"/>
          </a:p>
        </p:txBody>
      </p:sp>
      <p:grpSp>
        <p:nvGrpSpPr>
          <p:cNvPr id="321" name="Google Shape;321;p25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322" name="Google Shape;322;p25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5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25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325" name="Google Shape;325;p25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5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5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cap="rnd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25"/>
          <p:cNvSpPr/>
          <p:nvPr/>
        </p:nvSpPr>
        <p:spPr>
          <a:xfrm>
            <a:off x="4346385" y="1101027"/>
            <a:ext cx="420148" cy="401173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5"/>
          <p:cNvSpPr/>
          <p:nvPr/>
        </p:nvSpPr>
        <p:spPr>
          <a:xfrm rot="2697410">
            <a:off x="7115127" y="3154920"/>
            <a:ext cx="637798" cy="608994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5"/>
          <p:cNvSpPr/>
          <p:nvPr/>
        </p:nvSpPr>
        <p:spPr>
          <a:xfrm>
            <a:off x="7619694" y="2807253"/>
            <a:ext cx="255471" cy="24404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5"/>
          <p:cNvSpPr/>
          <p:nvPr/>
        </p:nvSpPr>
        <p:spPr>
          <a:xfrm rot="1279871">
            <a:off x="4055299" y="2311116"/>
            <a:ext cx="255414" cy="243985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5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"/>
          <p:cNvSpPr/>
          <p:nvPr/>
        </p:nvSpPr>
        <p:spPr>
          <a:xfrm>
            <a:off x="3693400" y="725225"/>
            <a:ext cx="4807549" cy="3742732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A5B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40" name="Google Shape;340;p2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1" name="Google Shape;341;p26"/>
          <p:cNvSpPr txBox="1"/>
          <p:nvPr>
            <p:ph idx="4294967295" type="body"/>
          </p:nvPr>
        </p:nvSpPr>
        <p:spPr>
          <a:xfrm>
            <a:off x="485850" y="671150"/>
            <a:ext cx="2097900" cy="3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1C232"/>
                </a:solidFill>
                <a:latin typeface="Miriam Libre"/>
                <a:ea typeface="Miriam Libre"/>
                <a:cs typeface="Miriam Libre"/>
                <a:sym typeface="Miriam Libre"/>
              </a:rPr>
              <a:t>DESKTOP</a:t>
            </a:r>
            <a:r>
              <a:rPr lang="en">
                <a:solidFill>
                  <a:srgbClr val="F1C232"/>
                </a:solidFill>
                <a:latin typeface="Miriam Libre"/>
                <a:ea typeface="Miriam Libre"/>
                <a:cs typeface="Miriam Libre"/>
                <a:sym typeface="Miriam Libre"/>
              </a:rPr>
              <a:t> WEB APP</a:t>
            </a:r>
            <a:endParaRPr>
              <a:solidFill>
                <a:srgbClr val="F1C232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User friendly interface that prompts the user for an URL and analyses the content on that page returning a brief with the analysis data</a:t>
            </a:r>
            <a:endParaRPr sz="1800"/>
          </a:p>
        </p:txBody>
      </p:sp>
      <p:pic>
        <p:nvPicPr>
          <p:cNvPr id="342" name="Google Shape;3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850" y="904200"/>
            <a:ext cx="4522974" cy="28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"/>
          <p:cNvSpPr txBox="1"/>
          <p:nvPr>
            <p:ph idx="4294967295" type="ctrTitle"/>
          </p:nvPr>
        </p:nvSpPr>
        <p:spPr>
          <a:xfrm>
            <a:off x="3552600" y="287800"/>
            <a:ext cx="49056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Why do we do this?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348" name="Google Shape;348;p27"/>
          <p:cNvSpPr txBox="1"/>
          <p:nvPr>
            <p:ph idx="4294967295" type="subTitle"/>
          </p:nvPr>
        </p:nvSpPr>
        <p:spPr>
          <a:xfrm>
            <a:off x="3552600" y="2062649"/>
            <a:ext cx="4905600" cy="15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We believe people should have the right to know whether the media is trustworthy or not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49" name="Google Shape;349;p27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0" name="Google Shape;350;p27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51" name="Google Shape;351;p27"/>
            <p:cNvSpPr/>
            <p:nvPr/>
          </p:nvSpPr>
          <p:spPr>
            <a:xfrm>
              <a:off x="11336338" y="4922838"/>
              <a:ext cx="139800" cy="119100"/>
            </a:xfrm>
            <a:custGeom>
              <a:rect b="b" l="l" r="r" t="t"/>
              <a:pathLst>
                <a:path extrusionOk="0" h="120000" w="12000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11137900" y="4498975"/>
              <a:ext cx="1054200" cy="1508100"/>
            </a:xfrm>
            <a:custGeom>
              <a:rect b="b" l="l" r="r" t="t"/>
              <a:pathLst>
                <a:path extrusionOk="0" h="120000" w="12000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7"/>
            <p:cNvSpPr/>
            <p:nvPr/>
          </p:nvSpPr>
          <p:spPr>
            <a:xfrm>
              <a:off x="9925050" y="4203700"/>
              <a:ext cx="1133400" cy="1073100"/>
            </a:xfrm>
            <a:custGeom>
              <a:rect b="b" l="l" r="r" t="t"/>
              <a:pathLst>
                <a:path extrusionOk="0" h="120000" w="12000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7"/>
            <p:cNvSpPr/>
            <p:nvPr/>
          </p:nvSpPr>
          <p:spPr>
            <a:xfrm>
              <a:off x="10421938" y="4832350"/>
              <a:ext cx="139800" cy="270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7"/>
            <p:cNvSpPr/>
            <p:nvPr/>
          </p:nvSpPr>
          <p:spPr>
            <a:xfrm>
              <a:off x="10421938" y="4875213"/>
              <a:ext cx="139800" cy="207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27"/>
            <p:cNvSpPr/>
            <p:nvPr/>
          </p:nvSpPr>
          <p:spPr>
            <a:xfrm>
              <a:off x="10442575" y="4913313"/>
              <a:ext cx="96900" cy="25500"/>
            </a:xfrm>
            <a:custGeom>
              <a:rect b="b" l="l" r="r" t="t"/>
              <a:pathLst>
                <a:path extrusionOk="0" h="120000" w="12000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27"/>
            <p:cNvSpPr/>
            <p:nvPr/>
          </p:nvSpPr>
          <p:spPr>
            <a:xfrm>
              <a:off x="10480675" y="4333875"/>
              <a:ext cx="22200" cy="90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10679113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10229850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10282238" y="4402138"/>
              <a:ext cx="81000" cy="81000"/>
            </a:xfrm>
            <a:custGeom>
              <a:rect b="b" l="l" r="r" t="t"/>
              <a:pathLst>
                <a:path extrusionOk="0" h="120000" w="12000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7"/>
            <p:cNvSpPr/>
            <p:nvPr/>
          </p:nvSpPr>
          <p:spPr>
            <a:xfrm>
              <a:off x="10620375" y="4402138"/>
              <a:ext cx="79500" cy="81000"/>
            </a:xfrm>
            <a:custGeom>
              <a:rect b="b" l="l" r="r" t="t"/>
              <a:pathLst>
                <a:path extrusionOk="0" h="120000" w="12000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27"/>
            <p:cNvSpPr/>
            <p:nvPr/>
          </p:nvSpPr>
          <p:spPr>
            <a:xfrm>
              <a:off x="10347325" y="4478338"/>
              <a:ext cx="288900" cy="331800"/>
            </a:xfrm>
            <a:custGeom>
              <a:rect b="b" l="l" r="r" t="t"/>
              <a:pathLst>
                <a:path extrusionOk="0" h="120000" w="12000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8" name="Google Shape;368;p28"/>
          <p:cNvSpPr txBox="1"/>
          <p:nvPr/>
        </p:nvSpPr>
        <p:spPr>
          <a:xfrm>
            <a:off x="3375225" y="264725"/>
            <a:ext cx="54327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Miriam Libre"/>
                <a:ea typeface="Miriam Libre"/>
                <a:cs typeface="Miriam Libre"/>
                <a:sym typeface="Miriam Libre"/>
              </a:rPr>
              <a:t>How do we plan on doing this?</a:t>
            </a:r>
            <a:endParaRPr sz="3600">
              <a:solidFill>
                <a:schemeClr val="lt1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8"/>
          <p:cNvSpPr txBox="1"/>
          <p:nvPr/>
        </p:nvSpPr>
        <p:spPr>
          <a:xfrm>
            <a:off x="3551700" y="1665550"/>
            <a:ext cx="51402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9"/>
          <p:cNvSpPr txBox="1"/>
          <p:nvPr>
            <p:ph idx="4294967295" type="ctrTitle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75" name="Google Shape;375;p29"/>
          <p:cNvSpPr txBox="1"/>
          <p:nvPr>
            <p:ph idx="4294967295" type="subTitle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/>
              <a:t>Any questions?</a:t>
            </a:r>
            <a:endParaRPr b="1" sz="3600"/>
          </a:p>
        </p:txBody>
      </p:sp>
      <p:sp>
        <p:nvSpPr>
          <p:cNvPr id="376" name="Google Shape;376;p29"/>
          <p:cNvSpPr txBox="1"/>
          <p:nvPr>
            <p:ph idx="4294967295" type="body"/>
          </p:nvPr>
        </p:nvSpPr>
        <p:spPr>
          <a:xfrm>
            <a:off x="685800" y="2464406"/>
            <a:ext cx="4863900" cy="24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@username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user@mail.me</a:t>
            </a:r>
            <a:endParaRPr/>
          </a:p>
        </p:txBody>
      </p:sp>
      <p:sp>
        <p:nvSpPr>
          <p:cNvPr id="377" name="Google Shape;377;p2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4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need to talk </a:t>
            </a:r>
            <a:r>
              <a:rPr lang="en">
                <a:solidFill>
                  <a:schemeClr val="dk1"/>
                </a:solidFill>
              </a:rPr>
              <a:t>about bias news...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4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5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8500" y="825417"/>
            <a:ext cx="3447000" cy="3644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/>
          <p:nvPr>
            <p:ph idx="1" type="body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The shift of the newspaper to the internet publishing</a:t>
            </a:r>
            <a:endParaRPr/>
          </a:p>
        </p:txBody>
      </p:sp>
      <p:sp>
        <p:nvSpPr>
          <p:cNvPr id="259" name="Google Shape;259;p1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0" name="Google Shape;26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81" y="0"/>
            <a:ext cx="602464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/>
          <p:nvPr>
            <p:ph idx="4294967295" type="title"/>
          </p:nvPr>
        </p:nvSpPr>
        <p:spPr>
          <a:xfrm>
            <a:off x="5625350" y="960600"/>
            <a:ext cx="2834700" cy="32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‘The need for reliable, unbiased information’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6" name="Google Shape;266;p17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75" y="1138037"/>
            <a:ext cx="4653970" cy="32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3" name="Google Shape;2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525" y="1506825"/>
            <a:ext cx="5731625" cy="2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18"/>
          <p:cNvSpPr txBox="1"/>
          <p:nvPr/>
        </p:nvSpPr>
        <p:spPr>
          <a:xfrm>
            <a:off x="3317650" y="4196350"/>
            <a:ext cx="3465000" cy="7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F1C232"/>
                </a:solidFill>
                <a:latin typeface="Miriam Libre"/>
                <a:ea typeface="Miriam Libre"/>
                <a:cs typeface="Miriam Libre"/>
                <a:sym typeface="Miriam Libre"/>
              </a:rPr>
              <a:t>Biased News</a:t>
            </a:r>
            <a:endParaRPr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19"/>
          <p:cNvSpPr txBox="1"/>
          <p:nvPr>
            <p:ph idx="4294967295" type="title"/>
          </p:nvPr>
        </p:nvSpPr>
        <p:spPr>
          <a:xfrm>
            <a:off x="2002600" y="19028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The Problem?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0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Many people overlook the publisher’s socio-political tendencies which consequently have an impact on the understanding of the information portrayed</a:t>
            </a:r>
            <a:endParaRPr/>
          </a:p>
        </p:txBody>
      </p:sp>
      <p:sp>
        <p:nvSpPr>
          <p:cNvPr id="286" name="Google Shape;286;p20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1C23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1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are less likely to expend energy verifying a quote which confirms our political beliefs, an effect which psychologists call confirmation bias</a:t>
            </a:r>
            <a:endParaRPr/>
          </a:p>
          <a:p>
            <a:pPr indent="-304800" lvl="0" marL="457200" rtl="0" algn="ctr">
              <a:spcBef>
                <a:spcPts val="600"/>
              </a:spcBef>
              <a:spcAft>
                <a:spcPts val="0"/>
              </a:spcAft>
              <a:buClr>
                <a:srgbClr val="404040"/>
              </a:buClr>
              <a:buSzPts val="1200"/>
              <a:buFont typeface="Arial"/>
              <a:buChar char="-"/>
            </a:pPr>
            <a:r>
              <a:rPr i="0" lang="en" sz="1200">
                <a:solidFill>
                  <a:srgbClr val="4040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Kim LaCapria (</a:t>
            </a:r>
            <a:r>
              <a:rPr i="0" lang="en" sz="1200">
                <a:solidFill>
                  <a:srgbClr val="373A3C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Snopes</a:t>
            </a:r>
            <a:r>
              <a:rPr i="0" lang="en" sz="1200">
                <a:solidFill>
                  <a:srgbClr val="40404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</p:txBody>
      </p:sp>
      <p:sp>
        <p:nvSpPr>
          <p:cNvPr id="292" name="Google Shape;292;p21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